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5"/>
  </p:notesMasterIdLst>
  <p:handoutMasterIdLst>
    <p:handoutMasterId r:id="rId16"/>
  </p:handoutMasterIdLst>
  <p:sldIdLst>
    <p:sldId id="256" r:id="rId2"/>
    <p:sldId id="326" r:id="rId3"/>
    <p:sldId id="337" r:id="rId4"/>
    <p:sldId id="367" r:id="rId5"/>
    <p:sldId id="368" r:id="rId6"/>
    <p:sldId id="338" r:id="rId7"/>
    <p:sldId id="369" r:id="rId8"/>
    <p:sldId id="370" r:id="rId9"/>
    <p:sldId id="371" r:id="rId10"/>
    <p:sldId id="372" r:id="rId11"/>
    <p:sldId id="373" r:id="rId12"/>
    <p:sldId id="374" r:id="rId13"/>
    <p:sldId id="295" r:id="rId14"/>
  </p:sldIdLst>
  <p:sldSz cx="18291175" cy="10290175"/>
  <p:notesSz cx="6858000" cy="9144000"/>
  <p:defaultTextStyle>
    <a:defPPr>
      <a:defRPr lang="tr-TR"/>
    </a:defPPr>
    <a:lvl1pPr marL="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660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3321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4981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6642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83025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99630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716234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32839" algn="l" defTabSz="1633210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41">
          <p15:clr>
            <a:srgbClr val="A4A3A4"/>
          </p15:clr>
        </p15:guide>
        <p15:guide id="2" pos="576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uda" initials="B" lastIdx="1" clrIdx="0">
    <p:extLst>
      <p:ext uri="{19B8F6BF-5375-455C-9EA6-DF929625EA0E}">
        <p15:presenceInfo xmlns:p15="http://schemas.microsoft.com/office/powerpoint/2012/main" userId="Bud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B7BC"/>
    <a:srgbClr val="545250"/>
    <a:srgbClr val="565D6F"/>
    <a:srgbClr val="376091"/>
    <a:srgbClr val="2B4F67"/>
    <a:srgbClr val="009C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460" autoAdjust="0"/>
    <p:restoredTop sz="94705" autoAdjust="0"/>
  </p:normalViewPr>
  <p:slideViewPr>
    <p:cSldViewPr>
      <p:cViewPr varScale="1">
        <p:scale>
          <a:sx n="64" d="100"/>
          <a:sy n="64" d="100"/>
        </p:scale>
        <p:origin x="78" y="384"/>
      </p:cViewPr>
      <p:guideLst>
        <p:guide orient="horz" pos="3241"/>
        <p:guide pos="57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notesViewPr>
    <p:cSldViewPr>
      <p:cViewPr varScale="1">
        <p:scale>
          <a:sx n="71" d="100"/>
          <a:sy n="71" d="100"/>
        </p:scale>
        <p:origin x="-3077" y="-8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CBB7A-33AF-434C-B8C5-B5F21D294CDF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44CA8F-E702-4354-BF18-6C51F0B1C292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117224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6C1039-E6FF-4F78-9751-FFD9A3AC8099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2DA432-7CF7-4A2F-BE93-45834DC6981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71529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05137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10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746384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11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859088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12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255838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13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05137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2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208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3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59512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4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40216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5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440285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6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60998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7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34956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8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6535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2DA432-7CF7-4A2F-BE93-45834DC6981A}" type="slidenum">
              <a:rPr lang="tr-TR" smtClean="0"/>
              <a:pPr/>
              <a:t>9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29509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3197225"/>
            <a:ext cx="15547975" cy="22050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5830888"/>
            <a:ext cx="12804775" cy="26304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5351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22303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61975" y="412750"/>
            <a:ext cx="4114800" cy="87788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412750"/>
            <a:ext cx="12195175" cy="8778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2006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6248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25" y="6611938"/>
            <a:ext cx="15547975" cy="20447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4625" y="4360863"/>
            <a:ext cx="15547975" cy="22510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56497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2400300"/>
            <a:ext cx="8154988" cy="67913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21788" y="2400300"/>
            <a:ext cx="8154987" cy="67913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77514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303463"/>
            <a:ext cx="8081963" cy="9604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4400" y="3263900"/>
            <a:ext cx="8081963" cy="5927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91638" y="2303463"/>
            <a:ext cx="8085137" cy="9604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1638" y="3263900"/>
            <a:ext cx="8085137" cy="5927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77327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432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58372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09575"/>
            <a:ext cx="6018213" cy="17430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51688" y="409575"/>
            <a:ext cx="10225087" cy="87820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2152650"/>
            <a:ext cx="6018213" cy="70389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9385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4575" y="7202488"/>
            <a:ext cx="10975975" cy="8509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584575" y="919163"/>
            <a:ext cx="10975975" cy="617378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4575" y="8053388"/>
            <a:ext cx="10975975" cy="12080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8391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412750"/>
            <a:ext cx="16462375" cy="1714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tr-T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400300"/>
            <a:ext cx="16462375" cy="6791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tr-T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4400" y="9537700"/>
            <a:ext cx="4268788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C75F7-98FD-4D05-8C3F-C506B544AE03}" type="datetimeFigureOut">
              <a:rPr lang="tr-TR" smtClean="0"/>
              <a:pPr/>
              <a:t>25.05.2017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49988" y="9537700"/>
            <a:ext cx="5791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07988" y="9537700"/>
            <a:ext cx="4268787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0E238-7050-4959-A490-93359CB179BA}" type="slidenum">
              <a:rPr lang="tr-TR" smtClean="0"/>
              <a:pPr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1604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aspnet/Logging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36677" y="1487905"/>
            <a:ext cx="2323284" cy="72953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735387" y="5526087"/>
            <a:ext cx="105754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rgbClr val="545250"/>
                </a:solidFill>
                <a:latin typeface="Novecento sans wide Book" pitchFamily="50" charset="-94"/>
              </a:rPr>
              <a:t>Logging</a:t>
            </a:r>
            <a:endParaRPr lang="tr-TR" sz="7200" dirty="0">
              <a:solidFill>
                <a:srgbClr val="545250"/>
              </a:solidFill>
              <a:latin typeface="Novecento sans wide Book" pitchFamily="50" charset="-94"/>
            </a:endParaRPr>
          </a:p>
          <a:p>
            <a:pPr algn="ctr"/>
            <a:endParaRPr lang="sr-Latn-RS" sz="4800" dirty="0">
              <a:solidFill>
                <a:srgbClr val="545250"/>
              </a:solidFill>
              <a:latin typeface="Novecento sans wide Book" pitchFamily="50" charset="-94"/>
            </a:endParaRPr>
          </a:p>
          <a:p>
            <a:pPr algn="ctr"/>
            <a:r>
              <a:rPr lang="sr-Latn-RS" sz="4800" dirty="0">
                <a:solidFill>
                  <a:srgbClr val="545250"/>
                </a:solidFill>
                <a:latin typeface="Novecento sans wide Book" pitchFamily="50" charset="-94"/>
              </a:rPr>
              <a:t>Nemanja Đorđević</a:t>
            </a:r>
          </a:p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Ivan </a:t>
            </a:r>
            <a:r>
              <a:rPr lang="en-US" sz="4800" dirty="0" err="1">
                <a:solidFill>
                  <a:srgbClr val="545250"/>
                </a:solidFill>
                <a:latin typeface="Novecento sans wide Book" pitchFamily="50" charset="-94"/>
              </a:rPr>
              <a:t>Lazarevi</a:t>
            </a:r>
            <a:r>
              <a:rPr lang="sr-Latn-RS" sz="4800" dirty="0">
                <a:solidFill>
                  <a:srgbClr val="545250"/>
                </a:solidFill>
                <a:latin typeface="Novecento sans wide Book" pitchFamily="50" charset="-94"/>
              </a:rPr>
              <a:t>ć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387" y="3416895"/>
            <a:ext cx="10058400" cy="142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83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3600795" y="808890"/>
            <a:ext cx="11983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Benefits of Structured Logging vs Text logging</a:t>
            </a:r>
            <a:endParaRPr lang="sr-Latn-RS" sz="48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611187" y="2202806"/>
            <a:ext cx="17068800" cy="473975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36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By contrast, when you write the following two </a:t>
            </a:r>
            <a:r>
              <a:rPr kumimoji="0" lang="sr-Latn-RS" altLang="sr-Latn-RS" sz="3600" b="1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  <a:cs typeface="Arial" panose="020B0604020202020204" pitchFamily="34" charset="0"/>
              </a:rPr>
              <a:t>Serilog</a:t>
            </a:r>
            <a:r>
              <a:rPr kumimoji="0" lang="sr-Latn-RS" altLang="sr-Latn-RS" sz="36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events:</a:t>
            </a:r>
            <a:endParaRPr kumimoji="0" lang="en-US" altLang="sr-Latn-RS" sz="3600" b="0" i="0" u="none" strike="noStrike" cap="none" normalizeH="0" baseline="0" dirty="0">
              <a:ln>
                <a:noFill/>
              </a:ln>
              <a:solidFill>
                <a:srgbClr val="24272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r-Latn-RS" altLang="sr-Latn-RS" sz="2400" b="0" i="0" u="none" strike="noStrike" cap="none" normalizeH="0" baseline="0" dirty="0">
              <a:ln>
                <a:noFill/>
              </a:ln>
              <a:solidFill>
                <a:srgbClr val="303336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log.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Debug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(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"Disk quota {Quota} exceeded by user {Username}"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, 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100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, 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"DTI-Matt"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); </a:t>
            </a:r>
            <a:endParaRPr kumimoji="0" lang="en-US" altLang="sr-Latn-RS" b="0" i="0" u="none" strike="noStrike" cap="none" normalizeH="0" baseline="0" dirty="0">
              <a:ln>
                <a:noFill/>
              </a:ln>
              <a:solidFill>
                <a:srgbClr val="303336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log.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Debug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(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"Disk quota {Quota} exceeded by user {Username}"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, 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150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, 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"nblumhardt"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);</a:t>
            </a:r>
            <a:endParaRPr kumimoji="0" lang="sr-Latn-RS" altLang="sr-Latn-R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sr-Latn-RS" sz="2800" b="0" i="0" u="none" strike="noStrike" cap="none" normalizeH="0" baseline="0" dirty="0">
              <a:ln>
                <a:noFill/>
              </a:ln>
              <a:solidFill>
                <a:srgbClr val="24272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 produce similar text output to the log4net version, but behind the scenes, the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kumimoji="0" lang="sr-Latn-RS" altLang="sr-Latn-RS" sz="24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Consolas" panose="020B0609020204030204" pitchFamily="49" charset="0"/>
                <a:cs typeface="Arial" panose="020B0604020202020204" pitchFamily="34" charset="0"/>
              </a:rPr>
              <a:t>"Disk quota {Quota} exceeded by user {Username}"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message template is carried by both events.</a:t>
            </a:r>
            <a:endParaRPr kumimoji="0" lang="en-US" altLang="sr-Latn-RS" sz="2800" b="0" i="0" u="none" strike="noStrike" cap="none" normalizeH="0" baseline="0" dirty="0">
              <a:ln>
                <a:noFill/>
              </a:ln>
              <a:solidFill>
                <a:srgbClr val="24272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sr-Latn-R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With an appropriate sink, you can later write queries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kumimoji="0" lang="sr-Latn-RS" altLang="sr-Latn-RS" sz="24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Consolas" panose="020B0609020204030204" pitchFamily="49" charset="0"/>
                <a:cs typeface="Arial" panose="020B0604020202020204" pitchFamily="34" charset="0"/>
              </a:rPr>
              <a:t>where MessageTemplate = 'Disk quota {Quota} exceeded by user {Username}'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and get </a:t>
            </a:r>
            <a:r>
              <a:rPr kumimoji="0" lang="sr-Latn-RS" altLang="sr-Latn-RS" sz="2800" b="0" i="1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  <a:cs typeface="Arial" panose="020B0604020202020204" pitchFamily="34" charset="0"/>
              </a:rPr>
              <a:t>exactly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the events where the disk quota was exceeded.</a:t>
            </a:r>
            <a:endParaRPr kumimoji="0" lang="sr-Latn-RS" altLang="sr-Latn-R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45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3600795" y="808890"/>
            <a:ext cx="11983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Logging with message templates</a:t>
            </a:r>
            <a:endParaRPr lang="sr-Latn-RS" sz="48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706029" y="2183362"/>
            <a:ext cx="16665267" cy="882889"/>
          </a:xfrm>
          <a:prstGeom prst="rect">
            <a:avLst/>
          </a:prstGeom>
          <a:solidFill>
            <a:srgbClr val="EBF0F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14283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1600" b="0" i="1" u="none" strike="noStrike" cap="none" normalizeH="0" baseline="0" dirty="0">
                <a:ln>
                  <a:noFill/>
                </a:ln>
                <a:solidFill>
                  <a:srgbClr val="999988"/>
                </a:solidFill>
                <a:effectLst/>
                <a:latin typeface="Arial Unicode MS"/>
              </a:rPr>
              <a:t>// var customerId = "customer-109972"; </a:t>
            </a:r>
            <a:endParaRPr kumimoji="0" lang="en-US" altLang="sr-Latn-RS" sz="1600" b="0" i="1" u="none" strike="noStrike" cap="none" normalizeH="0" baseline="0" dirty="0">
              <a:ln>
                <a:noFill/>
              </a:ln>
              <a:solidFill>
                <a:srgbClr val="999988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Arial Unicode MS"/>
              </a:rPr>
              <a:t>.</a:t>
            </a:r>
            <a:r>
              <a:rPr kumimoji="0" lang="sr-Latn-RS" altLang="sr-Latn-RS" b="1" i="0" u="none" strike="noStrike" cap="none" normalizeH="0" baseline="0" dirty="0">
                <a:ln>
                  <a:noFill/>
                </a:ln>
                <a:solidFill>
                  <a:srgbClr val="990000"/>
                </a:solidFill>
                <a:effectLst/>
                <a:latin typeface="Arial Unicode MS"/>
              </a:rPr>
              <a:t>Information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Arial Unicode MS"/>
              </a:rPr>
              <a:t>(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DD1144"/>
                </a:solidFill>
                <a:effectLst/>
                <a:latin typeface="Arial Unicode MS"/>
              </a:rPr>
              <a:t>"Card replacement request received for {CustomerId}"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Arial Unicode MS"/>
              </a:rPr>
              <a:t>, 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customerId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Arial Unicode MS"/>
              </a:rPr>
              <a:t>);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sr-Latn-RS" altLang="sr-Latn-R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01083" y="3213177"/>
            <a:ext cx="1713130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dirty="0"/>
              <a:t>The description of the event, called the message template, uses named ‘holes’ instead of the anonymous {0} and {1} numeric placeholders found in .NET format strings.</a:t>
            </a:r>
          </a:p>
          <a:p>
            <a:endParaRPr lang="sr-Latn-RS" dirty="0"/>
          </a:p>
          <a:p>
            <a:r>
              <a:rPr lang="sr-Latn-RS" dirty="0"/>
              <a:t>Under the hood, instead of immediately substituting the value of customerId into the template to create a text event, the logging library captures the template and the argument values individually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22543" y="6119564"/>
            <a:ext cx="12940304" cy="360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46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040187" y="3925887"/>
            <a:ext cx="9601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600" dirty="0">
                <a:solidFill>
                  <a:srgbClr val="545250"/>
                </a:solidFill>
                <a:latin typeface="Novecento sans wide Book" pitchFamily="50" charset="-94"/>
              </a:rPr>
              <a:t>Lab </a:t>
            </a:r>
            <a:r>
              <a:rPr lang="sr-Latn-RS" sz="6600" dirty="0">
                <a:solidFill>
                  <a:srgbClr val="545250"/>
                </a:solidFill>
                <a:latin typeface="Novecento sans wide Book" pitchFamily="50" charset="-94"/>
              </a:rPr>
              <a:t>excercise</a:t>
            </a:r>
            <a:r>
              <a:rPr lang="it-IT" sz="6600" dirty="0">
                <a:solidFill>
                  <a:srgbClr val="545250"/>
                </a:solidFill>
                <a:latin typeface="Novecento sans wide Book" pitchFamily="50" charset="-94"/>
              </a:rPr>
              <a:t>:</a:t>
            </a:r>
            <a:r>
              <a:rPr lang="sr-Latn-RS" sz="6600" dirty="0">
                <a:solidFill>
                  <a:srgbClr val="545250"/>
                </a:solidFill>
                <a:latin typeface="Novecento sans wide Book" pitchFamily="50" charset="-94"/>
              </a:rPr>
              <a:t> </a:t>
            </a:r>
            <a:r>
              <a:rPr lang="en-US" sz="6600" dirty="0">
                <a:solidFill>
                  <a:srgbClr val="545250"/>
                </a:solidFill>
                <a:latin typeface="Novecento sans wide Book" pitchFamily="50" charset="-94"/>
              </a:rPr>
              <a:t>SEQ</a:t>
            </a:r>
            <a:endParaRPr lang="sr-Latn-RS" sz="66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04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36677" y="1487905"/>
            <a:ext cx="2323284" cy="729533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754677" y="5528934"/>
            <a:ext cx="10575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Thank you for your attention</a:t>
            </a:r>
            <a:endParaRPr lang="tr-TR" sz="48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6387" y="3416895"/>
            <a:ext cx="10058400" cy="142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83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969123" y="854313"/>
            <a:ext cx="8136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What is </a:t>
            </a:r>
            <a:r>
              <a:rPr lang="sr-Latn-RS" sz="4800" dirty="0">
                <a:solidFill>
                  <a:srgbClr val="545250"/>
                </a:solidFill>
                <a:latin typeface="Novecento sans wide Book" pitchFamily="50" charset="-94"/>
              </a:rPr>
              <a:t>logging</a:t>
            </a:r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?</a:t>
            </a:r>
            <a:endParaRPr lang="sr-Latn-RS" sz="48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483172" y="1888958"/>
            <a:ext cx="29947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Wikipedia</a:t>
            </a:r>
          </a:p>
        </p:txBody>
      </p:sp>
      <p:sp>
        <p:nvSpPr>
          <p:cNvPr id="2" name="Rectangle 1"/>
          <p:cNvSpPr/>
          <p:nvPr/>
        </p:nvSpPr>
        <p:spPr>
          <a:xfrm>
            <a:off x="1483172" y="3163887"/>
            <a:ext cx="16349215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Logging</a:t>
            </a:r>
            <a:r>
              <a:rPr lang="en-US" dirty="0"/>
              <a:t> is the act of keeping a log</a:t>
            </a:r>
            <a:r>
              <a:rPr lang="sr-Latn-RS" dirty="0"/>
              <a:t>. </a:t>
            </a:r>
            <a:r>
              <a:rPr lang="en-US" dirty="0"/>
              <a:t>In the simplest case, messages are written to a single logfile.</a:t>
            </a:r>
            <a:endParaRPr lang="sr-Latn-RS" dirty="0"/>
          </a:p>
        </p:txBody>
      </p:sp>
      <p:sp>
        <p:nvSpPr>
          <p:cNvPr id="12" name="Rectangle 11"/>
          <p:cNvSpPr/>
          <p:nvPr/>
        </p:nvSpPr>
        <p:spPr>
          <a:xfrm>
            <a:off x="1483172" y="5781013"/>
            <a:ext cx="16349215" cy="17697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Better logs =&gt; better quality applications =&gt; more happiness all around</a:t>
            </a:r>
            <a:endParaRPr lang="sr-Latn-RS" dirty="0"/>
          </a:p>
          <a:p>
            <a:endParaRPr lang="en-US" dirty="0"/>
          </a:p>
          <a:p>
            <a:r>
              <a:rPr lang="en-US" dirty="0"/>
              <a:t>Do not let your code burn!</a:t>
            </a:r>
            <a:endParaRPr lang="sr-Latn-R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4495" y="6275815"/>
            <a:ext cx="3810000" cy="2143125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1483172" y="4506085"/>
            <a:ext cx="56814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sr-Latn-RS" sz="5400" b="0" cap="none" spc="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Happy programmer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43265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 animBg="1"/>
      <p:bldP spid="12" grpId="0" animBg="1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969123" y="854313"/>
            <a:ext cx="8136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Microsoft Logging</a:t>
            </a:r>
            <a:endParaRPr lang="sr-Latn-RS" sz="48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992187" y="2434624"/>
            <a:ext cx="68910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r-Latn-RS" sz="3600" dirty="0">
                <a:hlinkClick r:id="rId5"/>
              </a:rPr>
              <a:t>https://github.com/aspnet/Logging</a:t>
            </a:r>
            <a:endParaRPr lang="sr-Latn-RS" sz="3600" dirty="0"/>
          </a:p>
        </p:txBody>
      </p:sp>
      <p:sp>
        <p:nvSpPr>
          <p:cNvPr id="3" name="Rectangle 2"/>
          <p:cNvSpPr/>
          <p:nvPr/>
        </p:nvSpPr>
        <p:spPr>
          <a:xfrm>
            <a:off x="992187" y="3392487"/>
            <a:ext cx="7714612" cy="353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sr-Latn-RS" dirty="0"/>
              <a:t>Microsoft.Extensions.Logging.Abstractions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Latn-RS" dirty="0"/>
              <a:t>Microsoft.Extensions.Logging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Latn-RS" dirty="0"/>
              <a:t>Microsoft.Extensions.Logging.Console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Latn-RS" dirty="0"/>
              <a:t>Microsoft.Extensions.Logging.</a:t>
            </a:r>
            <a:r>
              <a:rPr lang="en-US" dirty="0"/>
              <a:t>Debug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Latn-RS" dirty="0"/>
              <a:t>Microsoft.Extensions.Logging.EventLog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Latn-RS" dirty="0"/>
              <a:t>Microsoft.Extensions.Logging.Filter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r-Latn-RS" dirty="0"/>
              <a:t>Microsoft.Extensions.Logging.TraceSource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92187" y="7695666"/>
            <a:ext cx="8839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Intense</a:t>
            </a:r>
            <a:r>
              <a:rPr lang="en-US" dirty="0"/>
              <a:t> development on </a:t>
            </a:r>
            <a:r>
              <a:rPr lang="en-US" b="1" dirty="0"/>
              <a:t>dev</a:t>
            </a:r>
            <a:r>
              <a:rPr lang="en-US" dirty="0"/>
              <a:t> branch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92496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040187" y="3925887"/>
            <a:ext cx="9601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600" dirty="0">
                <a:solidFill>
                  <a:srgbClr val="545250"/>
                </a:solidFill>
                <a:latin typeface="Novecento sans wide Book" pitchFamily="50" charset="-94"/>
              </a:rPr>
              <a:t>Lab </a:t>
            </a:r>
            <a:r>
              <a:rPr lang="sr-Latn-RS" sz="6600" dirty="0">
                <a:solidFill>
                  <a:srgbClr val="545250"/>
                </a:solidFill>
                <a:latin typeface="Novecento sans wide Book" pitchFamily="50" charset="-94"/>
              </a:rPr>
              <a:t>excercise</a:t>
            </a:r>
            <a:r>
              <a:rPr lang="it-IT" sz="6600" dirty="0">
                <a:solidFill>
                  <a:srgbClr val="545250"/>
                </a:solidFill>
                <a:latin typeface="Novecento sans wide Book" pitchFamily="50" charset="-94"/>
              </a:rPr>
              <a:t>:</a:t>
            </a:r>
            <a:r>
              <a:rPr lang="sr-Latn-RS" sz="6600" dirty="0">
                <a:solidFill>
                  <a:srgbClr val="545250"/>
                </a:solidFill>
                <a:latin typeface="Novecento sans wide Book" pitchFamily="50" charset="-94"/>
              </a:rPr>
              <a:t> MEL</a:t>
            </a:r>
            <a:r>
              <a:rPr lang="en-US" sz="6600" dirty="0">
                <a:solidFill>
                  <a:srgbClr val="545250"/>
                </a:solidFill>
                <a:latin typeface="Novecento sans wide Book" pitchFamily="50" charset="-94"/>
              </a:rPr>
              <a:t> Basics</a:t>
            </a:r>
            <a:endParaRPr lang="sr-Latn-RS" sz="66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0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040187" y="3925887"/>
            <a:ext cx="9601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6600" dirty="0">
                <a:solidFill>
                  <a:srgbClr val="545250"/>
                </a:solidFill>
                <a:latin typeface="Novecento sans wide Book" pitchFamily="50" charset="-94"/>
              </a:rPr>
              <a:t>Lab </a:t>
            </a:r>
            <a:r>
              <a:rPr lang="sr-Latn-RS" sz="6600" dirty="0">
                <a:solidFill>
                  <a:srgbClr val="545250"/>
                </a:solidFill>
                <a:latin typeface="Novecento sans wide Book" pitchFamily="50" charset="-94"/>
              </a:rPr>
              <a:t>excercise</a:t>
            </a:r>
            <a:r>
              <a:rPr lang="it-IT" sz="6600" dirty="0">
                <a:solidFill>
                  <a:srgbClr val="545250"/>
                </a:solidFill>
                <a:latin typeface="Novecento sans wide Book" pitchFamily="50" charset="-94"/>
              </a:rPr>
              <a:t>:</a:t>
            </a:r>
            <a:r>
              <a:rPr lang="sr-Latn-RS" sz="6600" dirty="0">
                <a:solidFill>
                  <a:srgbClr val="545250"/>
                </a:solidFill>
                <a:latin typeface="Novecento sans wide Book" pitchFamily="50" charset="-94"/>
              </a:rPr>
              <a:t> </a:t>
            </a:r>
            <a:r>
              <a:rPr lang="en-US" sz="6600" dirty="0">
                <a:solidFill>
                  <a:srgbClr val="545250"/>
                </a:solidFill>
                <a:latin typeface="Novecento sans wide Book" pitchFamily="50" charset="-94"/>
              </a:rPr>
              <a:t>ASP.NET Core Integration</a:t>
            </a:r>
            <a:endParaRPr lang="sr-Latn-RS" sz="66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358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969123" y="854313"/>
            <a:ext cx="8136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Text Logging</a:t>
            </a:r>
            <a:endParaRPr lang="sr-Latn-RS" sz="48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24403" y="2519160"/>
            <a:ext cx="163269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Text logging</a:t>
            </a:r>
            <a:r>
              <a:rPr lang="en-US" sz="4000" dirty="0"/>
              <a:t>, sometimes also called ‘</a:t>
            </a:r>
            <a:r>
              <a:rPr lang="en-US" sz="4000" dirty="0" err="1"/>
              <a:t>printf</a:t>
            </a:r>
            <a:r>
              <a:rPr lang="en-US" sz="4000" dirty="0"/>
              <a:t> debugging’ after the C </a:t>
            </a:r>
            <a:r>
              <a:rPr lang="en-US" sz="4000" dirty="0" err="1"/>
              <a:t>printf</a:t>
            </a:r>
            <a:r>
              <a:rPr lang="en-US" sz="4000" dirty="0"/>
              <a:t>() family of functions, is the first one most programmers encounter. As your code executes, it prints lines of text out to the terminal that describe what’s going on.</a:t>
            </a:r>
            <a:endParaRPr lang="sr-Latn-R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4403" y="5526087"/>
            <a:ext cx="16372115" cy="253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43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969123" y="854313"/>
            <a:ext cx="8136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Structured Logging</a:t>
            </a:r>
            <a:endParaRPr lang="sr-Latn-RS" sz="48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24403" y="2325687"/>
            <a:ext cx="1693658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Structured logging </a:t>
            </a:r>
            <a:r>
              <a:rPr lang="en-US" sz="4000" dirty="0"/>
              <a:t>is an umbrella term for alternatives focusing on easier searching and analysis at scale. A structured log event, rather than being a line of text, is conceptually a timestamped set of name/value properties.</a:t>
            </a:r>
          </a:p>
          <a:p>
            <a:endParaRPr lang="en-US" sz="4000" dirty="0"/>
          </a:p>
          <a:p>
            <a:r>
              <a:rPr lang="en-US" sz="4000" dirty="0"/>
              <a:t>Structured logging systems separate the way the event is captured (the logging API) from the way that it is transported (perhaps JSON) and how it is rendered in a user interface or file.</a:t>
            </a:r>
            <a:endParaRPr lang="sr-Latn-RS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5187" y="6973887"/>
            <a:ext cx="14687104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86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4969123" y="854313"/>
            <a:ext cx="8136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Structured Logging</a:t>
            </a:r>
            <a:endParaRPr lang="sr-Latn-RS" sz="48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24403" y="2325687"/>
            <a:ext cx="1693658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Properties in the event are first-class: a log server can return results for a query like </a:t>
            </a:r>
            <a:r>
              <a:rPr lang="en-US" sz="4000" b="1" dirty="0"/>
              <a:t>activity == "replacement" &amp;&amp; customer == "customer-98048"</a:t>
            </a:r>
            <a:r>
              <a:rPr lang="en-US" sz="4000" dirty="0"/>
              <a:t> without any configuration to describe how the events should be parsed.</a:t>
            </a:r>
          </a:p>
          <a:p>
            <a:endParaRPr lang="en-US" sz="4000" dirty="0"/>
          </a:p>
          <a:p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Text logs can provide some structure by encoding well-known fields like the timestamp, logging level and thread id at the start of each line, and by including name=value formatted fields in the message itself</a:t>
            </a:r>
          </a:p>
          <a:p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Structured logs sometimes look a lot like text logs when formatted out to a flat file or the terminal, and often include a message field that is itself free text</a:t>
            </a:r>
            <a:endParaRPr lang="sr-Latn-RS" sz="4000" dirty="0"/>
          </a:p>
        </p:txBody>
      </p:sp>
    </p:spTree>
    <p:extLst>
      <p:ext uri="{BB962C8B-B14F-4D97-AF65-F5344CB8AC3E}">
        <p14:creationId xmlns:p14="http://schemas.microsoft.com/office/powerpoint/2010/main" val="118429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3600795" y="808890"/>
            <a:ext cx="11983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545250"/>
                </a:solidFill>
                <a:latin typeface="Novecento sans wide Book" pitchFamily="50" charset="-94"/>
              </a:rPr>
              <a:t>Benefits of Structured Logging vs Text logging</a:t>
            </a:r>
            <a:endParaRPr lang="sr-Latn-RS" sz="4800" dirty="0">
              <a:solidFill>
                <a:srgbClr val="545250"/>
              </a:solidFill>
              <a:latin typeface="Novecento sans wide Book" pitchFamily="50" charset="-94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454536" y="-2460908"/>
            <a:ext cx="1168254" cy="9003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8987" y="9412287"/>
            <a:ext cx="4572000" cy="64639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36376" y="5627451"/>
            <a:ext cx="1576182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42729"/>
                </a:solidFill>
                <a:latin typeface="Arial" panose="020B0604020202020204" pitchFamily="34" charset="0"/>
              </a:rPr>
              <a:t>As far as machine processing is concerned, they're just two lines of different text.</a:t>
            </a:r>
            <a:endParaRPr lang="sr-Latn-RS" dirty="0"/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836376" y="6965871"/>
            <a:ext cx="16691211" cy="1692771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You may wish to find all "disk quota exceeded" events, but the simplistic case of looking for events </a:t>
            </a:r>
            <a:r>
              <a:rPr kumimoji="0" lang="sr-Latn-RS" altLang="sr-Latn-RS" sz="24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Consolas" panose="020B0609020204030204" pitchFamily="49" charset="0"/>
                <a:cs typeface="Arial" panose="020B0604020202020204" pitchFamily="34" charset="0"/>
              </a:rPr>
              <a:t>like 'Disk quota%'</a:t>
            </a:r>
            <a:r>
              <a:rPr kumimoji="0" lang="sr-Latn-RS" altLang="sr-Latn-RS" sz="36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will fall down as soon as another event occurs looking like:</a:t>
            </a:r>
            <a:endParaRPr kumimoji="0" lang="en-US" altLang="sr-Latn-RS" sz="2800" b="0" i="0" u="none" strike="noStrike" cap="none" normalizeH="0" baseline="0" dirty="0">
              <a:ln>
                <a:noFill/>
              </a:ln>
              <a:solidFill>
                <a:srgbClr val="242729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r-Latn-RS" altLang="sr-Latn-RS" sz="1800" b="0" i="0" u="none" strike="noStrike" cap="none" normalizeH="0" baseline="0" dirty="0">
              <a:ln>
                <a:noFill/>
              </a:ln>
              <a:solidFill>
                <a:srgbClr val="2B91AF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Disk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quota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100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set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for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user DTI-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Matt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sr-Latn-RS" altLang="sr-Latn-R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836376" y="2125564"/>
            <a:ext cx="16691211" cy="3016210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When you write two events with </a:t>
            </a:r>
            <a:r>
              <a:rPr kumimoji="0" lang="sr-Latn-RS" altLang="sr-Latn-RS" b="1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inherit"/>
                <a:cs typeface="Arial" panose="020B0604020202020204" pitchFamily="34" charset="0"/>
              </a:rPr>
              <a:t>log4net</a:t>
            </a: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 like:</a:t>
            </a:r>
            <a:endParaRPr kumimoji="0" lang="sr-Latn-RS" altLang="sr-Latn-RS" b="0" i="0" u="none" strike="noStrike" cap="none" normalizeH="0" baseline="0" dirty="0">
              <a:ln>
                <a:noFill/>
              </a:ln>
              <a:solidFill>
                <a:srgbClr val="303336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log.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Debug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(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"Disk quota {0} exceeded by user {1}"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,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100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,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"DTI-Matt"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); </a:t>
            </a:r>
            <a:endParaRPr kumimoji="0" lang="en-US" altLang="sr-Latn-RS" sz="2800" b="0" i="0" u="none" strike="noStrike" cap="none" normalizeH="0" baseline="0" dirty="0">
              <a:ln>
                <a:noFill/>
              </a:ln>
              <a:solidFill>
                <a:srgbClr val="303336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log.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Debug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(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"Disk quota {0} exceeded by user {1}"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,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150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,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“</a:t>
            </a:r>
            <a:r>
              <a:rPr kumimoji="0" lang="en-US" altLang="sr-Latn-RS" sz="2800" b="0" i="0" u="none" strike="noStrike" cap="none" normalizeH="0" baseline="0" dirty="0" err="1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buda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"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);</a:t>
            </a:r>
            <a:endParaRPr kumimoji="0" lang="sr-Latn-RS" altLang="sr-Latn-R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b="0" i="0" u="none" strike="noStrike" cap="none" normalizeH="0" baseline="0" dirty="0">
                <a:ln>
                  <a:noFill/>
                </a:ln>
                <a:solidFill>
                  <a:srgbClr val="242729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These will produce similar text:</a:t>
            </a:r>
            <a:endParaRPr kumimoji="0" lang="sr-Latn-RS" altLang="sr-Latn-RS" sz="2000" b="0" i="0" u="none" strike="noStrike" cap="none" normalizeH="0" baseline="0" dirty="0">
              <a:ln>
                <a:noFill/>
              </a:ln>
              <a:solidFill>
                <a:srgbClr val="2B91AF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sr-Latn-RS" sz="2000" b="0" i="0" u="none" strike="noStrike" cap="none" normalizeH="0" baseline="0" dirty="0">
              <a:ln>
                <a:noFill/>
              </a:ln>
              <a:solidFill>
                <a:srgbClr val="2B91AF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Disk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quota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100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exceeded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by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user DTI-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Matt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</a:t>
            </a:r>
            <a:endParaRPr kumimoji="0" lang="en-US" altLang="sr-Latn-RS" sz="2800" b="0" i="0" u="none" strike="noStrike" cap="none" normalizeH="0" baseline="0" dirty="0">
              <a:ln>
                <a:noFill/>
              </a:ln>
              <a:solidFill>
                <a:srgbClr val="303336"/>
              </a:solidFill>
              <a:effectLst/>
              <a:latin typeface="inheri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2B91AF"/>
                </a:solidFill>
                <a:effectLst/>
                <a:latin typeface="inherit"/>
              </a:rPr>
              <a:t>Disk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quota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7D2727"/>
                </a:solidFill>
                <a:effectLst/>
                <a:latin typeface="inherit"/>
              </a:rPr>
              <a:t>150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exceeded 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101094"/>
                </a:solidFill>
                <a:effectLst/>
                <a:latin typeface="inherit"/>
              </a:rPr>
              <a:t>by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 user </a:t>
            </a:r>
            <a:r>
              <a:rPr kumimoji="0" lang="en-US" altLang="sr-Latn-RS" sz="2800" b="0" i="0" u="none" strike="noStrike" cap="none" normalizeH="0" baseline="0" dirty="0" err="1">
                <a:ln>
                  <a:noFill/>
                </a:ln>
                <a:solidFill>
                  <a:srgbClr val="303336"/>
                </a:solidFill>
                <a:effectLst/>
                <a:latin typeface="inherit"/>
              </a:rPr>
              <a:t>buda</a:t>
            </a:r>
            <a:r>
              <a:rPr kumimoji="0" lang="sr-Latn-RS" altLang="sr-Latn-R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sr-Latn-RS" altLang="sr-Latn-R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32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11890</TotalTime>
  <Words>530</Words>
  <Application>Microsoft Office PowerPoint</Application>
  <PresentationFormat>Custom</PresentationFormat>
  <Paragraphs>78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Unicode MS</vt:lpstr>
      <vt:lpstr>Calibri</vt:lpstr>
      <vt:lpstr>Consolas</vt:lpstr>
      <vt:lpstr>inherit</vt:lpstr>
      <vt:lpstr>Novecento sans wide Book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Voxelflux</dc:creator>
  <cp:lastModifiedBy>Nemanja Đorđević</cp:lastModifiedBy>
  <cp:revision>713</cp:revision>
  <dcterms:created xsi:type="dcterms:W3CDTF">2013-09-24T23:05:35Z</dcterms:created>
  <dcterms:modified xsi:type="dcterms:W3CDTF">2017-05-25T13:55:28Z</dcterms:modified>
</cp:coreProperties>
</file>

<file path=docProps/thumbnail.jpeg>
</file>